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Poppins Light" panose="00000400000000000000" pitchFamily="2" charset="0"/>
      <p:regular r:id="rId23"/>
    </p:embeddedFont>
    <p:embeddedFont>
      <p:font typeface="Roboto Light" panose="02000000000000000000"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2" d="100"/>
          <a:sy n="52" d="100"/>
        </p:scale>
        <p:origin x="800"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9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leafletjs.com/reference.html"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hyperlink" Target="https://www.ogc.org/standard/wms/" TargetMode="External"/><Relationship Id="rId4" Type="http://schemas.openxmlformats.org/officeDocument/2006/relationships/hyperlink" Target="https://mosdac.gov.in/galler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69509"/>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Cloud Motion Prediction through Attention-Guided Frame Interpolation</a:t>
            </a:r>
            <a:endParaRPr lang="en-US" sz="4450" dirty="0"/>
          </a:p>
        </p:txBody>
      </p:sp>
      <p:sp>
        <p:nvSpPr>
          <p:cNvPr id="3" name="Text 1"/>
          <p:cNvSpPr/>
          <p:nvPr/>
        </p:nvSpPr>
        <p:spPr>
          <a:xfrm>
            <a:off x="728863" y="3855785"/>
            <a:ext cx="13042821" cy="453509"/>
          </a:xfrm>
          <a:prstGeom prst="rect">
            <a:avLst/>
          </a:prstGeom>
          <a:noFill/>
          <a:ln/>
        </p:spPr>
        <p:txBody>
          <a:bodyPr wrap="none" lIns="0" tIns="0" rIns="0" bIns="0" rtlCol="0" anchor="t"/>
          <a:lstStyle/>
          <a:p>
            <a:pPr marL="0" indent="0" algn="ctr">
              <a:lnSpc>
                <a:spcPts val="3550"/>
              </a:lnSpc>
              <a:buNone/>
            </a:pPr>
            <a:r>
              <a:rPr lang="en-US" sz="2200" b="1" dirty="0">
                <a:solidFill>
                  <a:srgbClr val="E5E0DF"/>
                </a:solidFill>
                <a:latin typeface="Roboto Light" pitchFamily="34" charset="0"/>
                <a:ea typeface="Roboto Light" pitchFamily="34" charset="-122"/>
                <a:cs typeface="Roboto Light" pitchFamily="34" charset="-120"/>
              </a:rPr>
              <a:t>Guided by :  </a:t>
            </a:r>
            <a:r>
              <a:rPr lang="en-US" sz="2200" dirty="0">
                <a:solidFill>
                  <a:srgbClr val="E5E0DF"/>
                </a:solidFill>
                <a:latin typeface="Roboto Light" pitchFamily="34" charset="0"/>
                <a:ea typeface="Roboto Light" pitchFamily="34" charset="-122"/>
                <a:cs typeface="Roboto Light" pitchFamily="34" charset="-120"/>
              </a:rPr>
              <a:t>Dr. Geetha S</a:t>
            </a:r>
          </a:p>
          <a:p>
            <a:pPr marL="0" indent="0" algn="ctr">
              <a:lnSpc>
                <a:spcPts val="3550"/>
              </a:lnSpc>
              <a:buNone/>
            </a:pPr>
            <a:r>
              <a:rPr lang="en-US" sz="2200" b="1" dirty="0">
                <a:solidFill>
                  <a:srgbClr val="E5E0DF"/>
                </a:solidFill>
                <a:latin typeface="Roboto Light" pitchFamily="34" charset="0"/>
                <a:ea typeface="Roboto Light" pitchFamily="34" charset="-122"/>
                <a:cs typeface="Roboto Light" pitchFamily="34" charset="-120"/>
              </a:rPr>
              <a:t>Course  Name :</a:t>
            </a:r>
            <a:r>
              <a:rPr lang="en-US" sz="2200" dirty="0">
                <a:solidFill>
                  <a:srgbClr val="E5E0DF"/>
                </a:solidFill>
                <a:latin typeface="Roboto Light" pitchFamily="34" charset="0"/>
                <a:ea typeface="Roboto Light" pitchFamily="34" charset="-122"/>
                <a:cs typeface="Roboto Light" pitchFamily="34" charset="-120"/>
              </a:rPr>
              <a:t> Digital Image Processing course.</a:t>
            </a:r>
          </a:p>
          <a:p>
            <a:pPr marL="0" indent="0" algn="ctr">
              <a:lnSpc>
                <a:spcPts val="3550"/>
              </a:lnSpc>
              <a:buNone/>
            </a:pPr>
            <a:r>
              <a:rPr lang="en-US" sz="2200" b="1" dirty="0">
                <a:solidFill>
                  <a:srgbClr val="E5E0DF"/>
                </a:solidFill>
                <a:latin typeface="Roboto Light" pitchFamily="34" charset="0"/>
                <a:ea typeface="Roboto Light" pitchFamily="34" charset="-122"/>
                <a:cs typeface="Roboto Light" pitchFamily="34" charset="-120"/>
              </a:rPr>
              <a:t>Course Code </a:t>
            </a:r>
            <a:r>
              <a:rPr lang="en-US" sz="2200" dirty="0">
                <a:solidFill>
                  <a:srgbClr val="E5E0DF"/>
                </a:solidFill>
                <a:latin typeface="Roboto Light" pitchFamily="34" charset="0"/>
                <a:ea typeface="Roboto Light" pitchFamily="34" charset="-122"/>
                <a:cs typeface="Roboto Light" pitchFamily="34" charset="-120"/>
              </a:rPr>
              <a:t>: BCSE403L</a:t>
            </a:r>
          </a:p>
          <a:p>
            <a:pPr marL="0" indent="0" algn="ctr">
              <a:lnSpc>
                <a:spcPts val="3550"/>
              </a:lnSpc>
              <a:buNone/>
            </a:pPr>
            <a:r>
              <a:rPr lang="en-US" sz="2200" b="1" dirty="0">
                <a:solidFill>
                  <a:srgbClr val="E5E0DF"/>
                </a:solidFill>
                <a:latin typeface="Roboto Light" pitchFamily="34" charset="0"/>
                <a:ea typeface="Roboto Light" pitchFamily="34" charset="-122"/>
                <a:cs typeface="Roboto Light" pitchFamily="34" charset="-120"/>
              </a:rPr>
              <a:t>Slot</a:t>
            </a:r>
            <a:r>
              <a:rPr lang="en-US" sz="2200" dirty="0">
                <a:solidFill>
                  <a:srgbClr val="E5E0DF"/>
                </a:solidFill>
                <a:latin typeface="Roboto Light" pitchFamily="34" charset="0"/>
                <a:ea typeface="Roboto Light" pitchFamily="34" charset="-122"/>
                <a:cs typeface="Roboto Light" pitchFamily="34" charset="-120"/>
              </a:rPr>
              <a:t> : A2+TA2</a:t>
            </a:r>
          </a:p>
          <a:p>
            <a:pPr marL="0" indent="0" algn="ctr">
              <a:lnSpc>
                <a:spcPts val="3550"/>
              </a:lnSpc>
              <a:buNone/>
            </a:pPr>
            <a:r>
              <a:rPr lang="en-US" sz="2200" b="1" dirty="0">
                <a:solidFill>
                  <a:srgbClr val="E5E0DF"/>
                </a:solidFill>
                <a:latin typeface="Roboto Light" pitchFamily="34" charset="0"/>
                <a:ea typeface="Roboto Light" pitchFamily="34" charset="-122"/>
                <a:cs typeface="Roboto Light" pitchFamily="34" charset="-120"/>
              </a:rPr>
              <a:t>Semester</a:t>
            </a:r>
            <a:r>
              <a:rPr lang="en-US" sz="2200" dirty="0">
                <a:solidFill>
                  <a:srgbClr val="E5E0DF"/>
                </a:solidFill>
                <a:latin typeface="Roboto Light" pitchFamily="34" charset="0"/>
                <a:ea typeface="Roboto Light" pitchFamily="34" charset="-122"/>
                <a:cs typeface="Roboto Light" pitchFamily="34" charset="-120"/>
              </a:rPr>
              <a:t> : VI </a:t>
            </a:r>
          </a:p>
          <a:p>
            <a:pPr marL="0" indent="0" algn="ctr">
              <a:lnSpc>
                <a:spcPts val="3550"/>
              </a:lnSpc>
              <a:buNone/>
            </a:pPr>
            <a:r>
              <a:rPr lang="en-US" sz="2200" b="1" dirty="0">
                <a:solidFill>
                  <a:srgbClr val="E5E0DF"/>
                </a:solidFill>
                <a:latin typeface="Roboto Light" pitchFamily="34" charset="0"/>
                <a:ea typeface="Roboto Light" pitchFamily="34" charset="-122"/>
                <a:cs typeface="Roboto Light" pitchFamily="34" charset="-120"/>
              </a:rPr>
              <a:t>University Name </a:t>
            </a:r>
            <a:r>
              <a:rPr lang="en-US" sz="2200" dirty="0">
                <a:solidFill>
                  <a:srgbClr val="E5E0DF"/>
                </a:solidFill>
                <a:latin typeface="Roboto Light" pitchFamily="34" charset="0"/>
                <a:ea typeface="Roboto Light" pitchFamily="34" charset="-122"/>
                <a:cs typeface="Roboto Light" pitchFamily="34" charset="-120"/>
              </a:rPr>
              <a:t>: VIT Chennai </a:t>
            </a:r>
            <a:endParaRPr lang="en-US" sz="2200" dirty="0"/>
          </a:p>
        </p:txBody>
      </p:sp>
      <p:sp>
        <p:nvSpPr>
          <p:cNvPr id="4" name="Text 2"/>
          <p:cNvSpPr/>
          <p:nvPr/>
        </p:nvSpPr>
        <p:spPr>
          <a:xfrm>
            <a:off x="728863" y="703042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E5E0DF"/>
                </a:solidFill>
                <a:latin typeface="Roboto Light" pitchFamily="34" charset="0"/>
                <a:ea typeface="Roboto Light" pitchFamily="34" charset="-122"/>
                <a:cs typeface="Roboto Light" pitchFamily="34" charset="-120"/>
              </a:rPr>
              <a:t>Submission Date: April 24th, 2025.</a:t>
            </a:r>
            <a:endParaRPr lang="en-US" sz="1750" dirty="0"/>
          </a:p>
        </p:txBody>
      </p:sp>
      <p:sp>
        <p:nvSpPr>
          <p:cNvPr id="5" name="Rectangle 4">
            <a:extLst>
              <a:ext uri="{FF2B5EF4-FFF2-40B4-BE49-F238E27FC236}">
                <a16:creationId xmlns:a16="http://schemas.microsoft.com/office/drawing/2014/main" id="{A5E60F1E-E26A-107B-0333-8389F6AB4140}"/>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1039" y="543163"/>
            <a:ext cx="9313188" cy="616982"/>
          </a:xfrm>
          <a:prstGeom prst="rect">
            <a:avLst/>
          </a:prstGeom>
          <a:noFill/>
          <a:ln/>
        </p:spPr>
        <p:txBody>
          <a:bodyPr wrap="none" lIns="0" tIns="0" rIns="0" bIns="0" rtlCol="0" anchor="t"/>
          <a:lstStyle/>
          <a:p>
            <a:pPr marL="0" indent="0" algn="l">
              <a:lnSpc>
                <a:spcPts val="4850"/>
              </a:lnSpc>
              <a:buNone/>
            </a:pPr>
            <a:r>
              <a:rPr lang="en-US" sz="3850" dirty="0">
                <a:solidFill>
                  <a:srgbClr val="F2F2F3"/>
                </a:solidFill>
                <a:latin typeface="Poppins Light" pitchFamily="34" charset="0"/>
                <a:ea typeface="Poppins Light" pitchFamily="34" charset="-122"/>
                <a:cs typeface="Poppins Light" pitchFamily="34" charset="-120"/>
              </a:rPr>
              <a:t>Specialized Frame Interpolation Model</a:t>
            </a:r>
            <a:endParaRPr lang="en-US" sz="3850" dirty="0"/>
          </a:p>
        </p:txBody>
      </p:sp>
      <p:sp>
        <p:nvSpPr>
          <p:cNvPr id="3" name="Text 1"/>
          <p:cNvSpPr/>
          <p:nvPr/>
        </p:nvSpPr>
        <p:spPr>
          <a:xfrm>
            <a:off x="691039" y="1555075"/>
            <a:ext cx="13248323" cy="631984"/>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Traditional models assume clouds travel in straight lines, but clouds often move unpredictably. FEIN integrates wind speed and direction data, modeling wind as a flow field aligned with satellite images.</a:t>
            </a:r>
            <a:endParaRPr lang="en-US" sz="1550" dirty="0"/>
          </a:p>
        </p:txBody>
      </p:sp>
      <p:sp>
        <p:nvSpPr>
          <p:cNvPr id="4" name="Text 2"/>
          <p:cNvSpPr/>
          <p:nvPr/>
        </p:nvSpPr>
        <p:spPr>
          <a:xfrm>
            <a:off x="691039" y="2409111"/>
            <a:ext cx="13248323" cy="315992"/>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This fusion helps predict complex cloud motions under varying weather conditions, enhancing forecast accuracy during dynamic events like cyclones.</a:t>
            </a:r>
            <a:endParaRPr lang="en-US" sz="1550" dirty="0"/>
          </a:p>
        </p:txBody>
      </p:sp>
      <p:pic>
        <p:nvPicPr>
          <p:cNvPr id="5" name="Image 0" descr="preencoded.png"/>
          <p:cNvPicPr>
            <a:picLocks noChangeAspect="1"/>
          </p:cNvPicPr>
          <p:nvPr/>
        </p:nvPicPr>
        <p:blipFill>
          <a:blip r:embed="rId3"/>
          <a:stretch>
            <a:fillRect/>
          </a:stretch>
        </p:blipFill>
        <p:spPr>
          <a:xfrm>
            <a:off x="691039" y="2947154"/>
            <a:ext cx="987266" cy="1184791"/>
          </a:xfrm>
          <a:prstGeom prst="rect">
            <a:avLst/>
          </a:prstGeom>
        </p:spPr>
      </p:pic>
      <p:sp>
        <p:nvSpPr>
          <p:cNvPr id="6" name="Text 3"/>
          <p:cNvSpPr/>
          <p:nvPr/>
        </p:nvSpPr>
        <p:spPr>
          <a:xfrm>
            <a:off x="1974413" y="3144560"/>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Data Alignment</a:t>
            </a:r>
            <a:endParaRPr lang="en-US" sz="1900" dirty="0"/>
          </a:p>
        </p:txBody>
      </p:sp>
      <p:sp>
        <p:nvSpPr>
          <p:cNvPr id="7" name="Text 4"/>
          <p:cNvSpPr/>
          <p:nvPr/>
        </p:nvSpPr>
        <p:spPr>
          <a:xfrm>
            <a:off x="1974413" y="3571518"/>
            <a:ext cx="11964948" cy="315992"/>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Synchronizes wind vector maps with satellite frames for coherent input.</a:t>
            </a:r>
            <a:endParaRPr lang="en-US" sz="1550" dirty="0"/>
          </a:p>
        </p:txBody>
      </p:sp>
      <p:pic>
        <p:nvPicPr>
          <p:cNvPr id="8" name="Image 1" descr="preencoded.png"/>
          <p:cNvPicPr>
            <a:picLocks noChangeAspect="1"/>
          </p:cNvPicPr>
          <p:nvPr/>
        </p:nvPicPr>
        <p:blipFill>
          <a:blip r:embed="rId4"/>
          <a:stretch>
            <a:fillRect/>
          </a:stretch>
        </p:blipFill>
        <p:spPr>
          <a:xfrm>
            <a:off x="691039" y="4131945"/>
            <a:ext cx="987266" cy="1184791"/>
          </a:xfrm>
          <a:prstGeom prst="rect">
            <a:avLst/>
          </a:prstGeom>
        </p:spPr>
      </p:pic>
      <p:sp>
        <p:nvSpPr>
          <p:cNvPr id="9" name="Text 5"/>
          <p:cNvSpPr/>
          <p:nvPr/>
        </p:nvSpPr>
        <p:spPr>
          <a:xfrm>
            <a:off x="1974413" y="4329351"/>
            <a:ext cx="3175278" cy="3084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Flow-Guided Interpolation</a:t>
            </a:r>
            <a:endParaRPr lang="en-US" sz="1900" dirty="0"/>
          </a:p>
        </p:txBody>
      </p:sp>
      <p:sp>
        <p:nvSpPr>
          <p:cNvPr id="10" name="Text 6"/>
          <p:cNvSpPr/>
          <p:nvPr/>
        </p:nvSpPr>
        <p:spPr>
          <a:xfrm>
            <a:off x="1974413" y="4756309"/>
            <a:ext cx="11964948" cy="315992"/>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Uses wind flow as guidance to predict intermediate cloud positions.</a:t>
            </a:r>
            <a:endParaRPr lang="en-US" sz="1550" dirty="0"/>
          </a:p>
        </p:txBody>
      </p:sp>
      <p:pic>
        <p:nvPicPr>
          <p:cNvPr id="11" name="Image 2" descr="preencoded.png"/>
          <p:cNvPicPr>
            <a:picLocks noChangeAspect="1"/>
          </p:cNvPicPr>
          <p:nvPr/>
        </p:nvPicPr>
        <p:blipFill>
          <a:blip r:embed="rId5"/>
          <a:stretch>
            <a:fillRect/>
          </a:stretch>
        </p:blipFill>
        <p:spPr>
          <a:xfrm>
            <a:off x="691039" y="5316736"/>
            <a:ext cx="987266" cy="1184791"/>
          </a:xfrm>
          <a:prstGeom prst="rect">
            <a:avLst/>
          </a:prstGeom>
        </p:spPr>
      </p:pic>
      <p:sp>
        <p:nvSpPr>
          <p:cNvPr id="12" name="Text 7"/>
          <p:cNvSpPr/>
          <p:nvPr/>
        </p:nvSpPr>
        <p:spPr>
          <a:xfrm>
            <a:off x="1974413" y="5514142"/>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Loss Computation</a:t>
            </a:r>
            <a:endParaRPr lang="en-US" sz="1900" dirty="0"/>
          </a:p>
        </p:txBody>
      </p:sp>
      <p:sp>
        <p:nvSpPr>
          <p:cNvPr id="13" name="Text 8"/>
          <p:cNvSpPr/>
          <p:nvPr/>
        </p:nvSpPr>
        <p:spPr>
          <a:xfrm>
            <a:off x="1974413" y="5941100"/>
            <a:ext cx="11964948" cy="315992"/>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Combines pixel-wise reconstruction and flow consistency losses for precise learning.</a:t>
            </a:r>
            <a:endParaRPr lang="en-US" sz="1550" dirty="0"/>
          </a:p>
        </p:txBody>
      </p:sp>
      <p:pic>
        <p:nvPicPr>
          <p:cNvPr id="14" name="Image 3" descr="preencoded.png"/>
          <p:cNvPicPr>
            <a:picLocks noChangeAspect="1"/>
          </p:cNvPicPr>
          <p:nvPr/>
        </p:nvPicPr>
        <p:blipFill>
          <a:blip r:embed="rId6"/>
          <a:stretch>
            <a:fillRect/>
          </a:stretch>
        </p:blipFill>
        <p:spPr>
          <a:xfrm>
            <a:off x="691039" y="6501527"/>
            <a:ext cx="987266" cy="1184791"/>
          </a:xfrm>
          <a:prstGeom prst="rect">
            <a:avLst/>
          </a:prstGeom>
        </p:spPr>
      </p:pic>
      <p:sp>
        <p:nvSpPr>
          <p:cNvPr id="15" name="Text 9"/>
          <p:cNvSpPr/>
          <p:nvPr/>
        </p:nvSpPr>
        <p:spPr>
          <a:xfrm>
            <a:off x="1974413" y="6698933"/>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Poppins Light" pitchFamily="34" charset="0"/>
                <a:ea typeface="Poppins Light" pitchFamily="34" charset="-122"/>
                <a:cs typeface="Poppins Light" pitchFamily="34" charset="-120"/>
              </a:rPr>
              <a:t>Training Strategy</a:t>
            </a:r>
            <a:endParaRPr lang="en-US" sz="1900" dirty="0"/>
          </a:p>
        </p:txBody>
      </p:sp>
      <p:sp>
        <p:nvSpPr>
          <p:cNvPr id="16" name="Text 10"/>
          <p:cNvSpPr/>
          <p:nvPr/>
        </p:nvSpPr>
        <p:spPr>
          <a:xfrm>
            <a:off x="1974413" y="7125891"/>
            <a:ext cx="11964948" cy="315992"/>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Light" pitchFamily="34" charset="0"/>
                <a:ea typeface="Roboto Light" pitchFamily="34" charset="-122"/>
                <a:cs typeface="Roboto Light" pitchFamily="34" charset="-120"/>
              </a:rPr>
              <a:t>Trains on synchronized datasets to balance spatial fidelity and temporal coherence.</a:t>
            </a:r>
            <a:endParaRPr lang="en-US" sz="1550" dirty="0"/>
          </a:p>
        </p:txBody>
      </p:sp>
      <p:sp>
        <p:nvSpPr>
          <p:cNvPr id="17" name="Rectangle 16">
            <a:extLst>
              <a:ext uri="{FF2B5EF4-FFF2-40B4-BE49-F238E27FC236}">
                <a16:creationId xmlns:a16="http://schemas.microsoft.com/office/drawing/2014/main" id="{9C69675C-04DF-3275-5F71-2F1AA0916EA3}"/>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64788"/>
            <a:ext cx="7002185"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Feasibility and Scalability</a:t>
            </a:r>
            <a:endParaRPr lang="en-US" sz="4450" dirty="0"/>
          </a:p>
        </p:txBody>
      </p:sp>
      <p:sp>
        <p:nvSpPr>
          <p:cNvPr id="3" name="Shape 1"/>
          <p:cNvSpPr/>
          <p:nvPr/>
        </p:nvSpPr>
        <p:spPr>
          <a:xfrm>
            <a:off x="793790" y="2582347"/>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4" name="Text 2"/>
          <p:cNvSpPr/>
          <p:nvPr/>
        </p:nvSpPr>
        <p:spPr>
          <a:xfrm>
            <a:off x="1530906" y="2582347"/>
            <a:ext cx="3086576"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Realistic Cloud Motion</a:t>
            </a:r>
            <a:endParaRPr lang="en-US" sz="2200" dirty="0"/>
          </a:p>
        </p:txBody>
      </p:sp>
      <p:sp>
        <p:nvSpPr>
          <p:cNvPr id="5" name="Text 3"/>
          <p:cNvSpPr/>
          <p:nvPr/>
        </p:nvSpPr>
        <p:spPr>
          <a:xfrm>
            <a:off x="1530906" y="3072765"/>
            <a:ext cx="3459242" cy="399192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Our model uniquely integrates multiple environmental factors, including wind speed, direction, and temperature variations, to achieve highly precise frame interpolation of cloud movements. This holistic approach ensures that the predicted cloud trajectories closely mirror real atmospheric dynamics, even in complex weather scenarios.</a:t>
            </a:r>
            <a:endParaRPr lang="en-US" sz="1750" dirty="0"/>
          </a:p>
        </p:txBody>
      </p:sp>
      <p:sp>
        <p:nvSpPr>
          <p:cNvPr id="6" name="Shape 4"/>
          <p:cNvSpPr/>
          <p:nvPr/>
        </p:nvSpPr>
        <p:spPr>
          <a:xfrm>
            <a:off x="5216962" y="2582347"/>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7" name="Text 5"/>
          <p:cNvSpPr/>
          <p:nvPr/>
        </p:nvSpPr>
        <p:spPr>
          <a:xfrm>
            <a:off x="5954078" y="25823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Scientific Value</a:t>
            </a:r>
            <a:endParaRPr lang="en-US" sz="2200" dirty="0"/>
          </a:p>
        </p:txBody>
      </p:sp>
      <p:sp>
        <p:nvSpPr>
          <p:cNvPr id="8" name="Text 6"/>
          <p:cNvSpPr/>
          <p:nvPr/>
        </p:nvSpPr>
        <p:spPr>
          <a:xfrm>
            <a:off x="5954078" y="3072765"/>
            <a:ext cx="3459242" cy="362902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By smoothing and enhancing infrared satellite data, the model enables researchers to visualize cloud patterns and atmospheric phenomena with improved clarity and temporal resolution. This enhancement supports deeper scientific analysis, facilitating more accurate weather forecasting and climate studies.</a:t>
            </a:r>
            <a:endParaRPr lang="en-US" sz="1750" dirty="0"/>
          </a:p>
        </p:txBody>
      </p:sp>
      <p:sp>
        <p:nvSpPr>
          <p:cNvPr id="9" name="Shape 7"/>
          <p:cNvSpPr/>
          <p:nvPr/>
        </p:nvSpPr>
        <p:spPr>
          <a:xfrm>
            <a:off x="9640133" y="2582347"/>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0" name="Text 8"/>
          <p:cNvSpPr/>
          <p:nvPr/>
        </p:nvSpPr>
        <p:spPr>
          <a:xfrm>
            <a:off x="10377249" y="2582347"/>
            <a:ext cx="2867739"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Scalability &amp; Viability</a:t>
            </a:r>
            <a:endParaRPr lang="en-US" sz="2200" dirty="0"/>
          </a:p>
        </p:txBody>
      </p:sp>
      <p:sp>
        <p:nvSpPr>
          <p:cNvPr id="11" name="Text 9"/>
          <p:cNvSpPr/>
          <p:nvPr/>
        </p:nvSpPr>
        <p:spPr>
          <a:xfrm>
            <a:off x="10377249" y="3072765"/>
            <a:ext cx="3459242" cy="399192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 model is designed to support diverse real-world applications such as monitoring forest fires and severe weather events. Leveraging scalable cloud computing resources, it can perform real-time processing of satellite imagery, making it viable for integration into operational weather prediction systems and emergency response frameworks.</a:t>
            </a:r>
            <a:endParaRPr lang="en-US" sz="1750" dirty="0"/>
          </a:p>
        </p:txBody>
      </p:sp>
      <p:sp>
        <p:nvSpPr>
          <p:cNvPr id="12" name="Rectangle 11">
            <a:extLst>
              <a:ext uri="{FF2B5EF4-FFF2-40B4-BE49-F238E27FC236}">
                <a16:creationId xmlns:a16="http://schemas.microsoft.com/office/drawing/2014/main" id="{05099A68-E10D-BB6B-2500-FB177997A499}"/>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688788"/>
            <a:ext cx="11522631"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Challenges &amp; Risks in Frame Interpolation</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Interpolating deformable clouds is difficult due to shape changes and transient appearances.</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Model accounts for these complexities by integrating additional environmental factors.</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High processing power needed; on-device GPUs and NPUs improve performance significantly.</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Using advanced hardware reduces estimated time of arrival (ETA) by 32.7% for faster results.</a:t>
            </a:r>
            <a:endParaRPr lang="en-US" sz="1750" dirty="0"/>
          </a:p>
        </p:txBody>
      </p:sp>
      <p:sp>
        <p:nvSpPr>
          <p:cNvPr id="7" name="Rectangle 6">
            <a:extLst>
              <a:ext uri="{FF2B5EF4-FFF2-40B4-BE49-F238E27FC236}">
                <a16:creationId xmlns:a16="http://schemas.microsoft.com/office/drawing/2014/main" id="{C1D30E1D-13EF-9569-06B4-200D43258B57}"/>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02499"/>
            <a:ext cx="9929455"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Loss Function and Training Strategy</a:t>
            </a:r>
            <a:endParaRPr lang="en-US" sz="4450" dirty="0"/>
          </a:p>
        </p:txBody>
      </p:sp>
      <p:sp>
        <p:nvSpPr>
          <p:cNvPr id="4" name="Shape 1"/>
          <p:cNvSpPr/>
          <p:nvPr/>
        </p:nvSpPr>
        <p:spPr>
          <a:xfrm>
            <a:off x="793790" y="4851440"/>
            <a:ext cx="4196358"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5" name="Text 2"/>
          <p:cNvSpPr/>
          <p:nvPr/>
        </p:nvSpPr>
        <p:spPr>
          <a:xfrm>
            <a:off x="1028224" y="50858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Perceptual Loss</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Uses VGG19 feature activations to ensure generated frames maintain structural and textural fidelity beyond pixel-wise similarity.</a:t>
            </a:r>
            <a:endParaRPr lang="en-US" sz="1750" dirty="0"/>
          </a:p>
        </p:txBody>
      </p:sp>
      <p:sp>
        <p:nvSpPr>
          <p:cNvPr id="7" name="Shape 4"/>
          <p:cNvSpPr/>
          <p:nvPr/>
        </p:nvSpPr>
        <p:spPr>
          <a:xfrm>
            <a:off x="5216962" y="4851440"/>
            <a:ext cx="4196358"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8" name="Text 5"/>
          <p:cNvSpPr/>
          <p:nvPr/>
        </p:nvSpPr>
        <p:spPr>
          <a:xfrm>
            <a:off x="5451396" y="50858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Training Setup</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Trained for 50 epochs with Adam optimizer, batch size 64, and 20% validation split, showing stable convergence and generalization.</a:t>
            </a:r>
            <a:endParaRPr lang="en-US" sz="1750" dirty="0"/>
          </a:p>
        </p:txBody>
      </p:sp>
      <p:sp>
        <p:nvSpPr>
          <p:cNvPr id="10" name="Shape 7"/>
          <p:cNvSpPr/>
          <p:nvPr/>
        </p:nvSpPr>
        <p:spPr>
          <a:xfrm>
            <a:off x="9640133" y="4851440"/>
            <a:ext cx="4196358"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9874568" y="50858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Deployment</a:t>
            </a:r>
            <a:endParaRPr lang="en-US" sz="2200" dirty="0"/>
          </a:p>
        </p:txBody>
      </p:sp>
      <p:sp>
        <p:nvSpPr>
          <p:cNvPr id="12" name="Text 9"/>
          <p:cNvSpPr/>
          <p:nvPr/>
        </p:nvSpPr>
        <p:spPr>
          <a:xfrm>
            <a:off x="9874568" y="557629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Lightweight and modular design suitable for cloud platforms and real-time meteorological applications.</a:t>
            </a:r>
            <a:endParaRPr lang="en-US" sz="1750" dirty="0"/>
          </a:p>
        </p:txBody>
      </p:sp>
      <p:sp>
        <p:nvSpPr>
          <p:cNvPr id="13" name="Rectangle 12">
            <a:extLst>
              <a:ext uri="{FF2B5EF4-FFF2-40B4-BE49-F238E27FC236}">
                <a16:creationId xmlns:a16="http://schemas.microsoft.com/office/drawing/2014/main" id="{47CD0695-2C7F-7F14-E189-85D47F24E694}"/>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358509"/>
            <a:ext cx="12437745"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Discussion: Model Strengths and Innovations</a:t>
            </a:r>
            <a:endParaRPr lang="en-US" sz="4450" dirty="0"/>
          </a:p>
        </p:txBody>
      </p:sp>
      <p:sp>
        <p:nvSpPr>
          <p:cNvPr id="3" name="Text 1"/>
          <p:cNvSpPr/>
          <p:nvPr/>
        </p:nvSpPr>
        <p:spPr>
          <a:xfrm>
            <a:off x="793790" y="3634264"/>
            <a:ext cx="3178850"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Multimodal Integration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Combines satellite imagery with wind vector data to model cloud motion more accurately than appearance-based methods alone.</a:t>
            </a:r>
            <a:endParaRPr lang="en-US" sz="1750" dirty="0"/>
          </a:p>
        </p:txBody>
      </p:sp>
      <p:sp>
        <p:nvSpPr>
          <p:cNvPr id="5" name="Text 3"/>
          <p:cNvSpPr/>
          <p:nvPr/>
        </p:nvSpPr>
        <p:spPr>
          <a:xfrm>
            <a:off x="5332928" y="3634264"/>
            <a:ext cx="2984540"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Attention Mechanism</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Enables selective focus on changing regions, capturing localized and distributed cloud dynamics effectively.</a:t>
            </a:r>
            <a:endParaRPr lang="en-US" sz="1750" dirty="0"/>
          </a:p>
        </p:txBody>
      </p:sp>
      <p:sp>
        <p:nvSpPr>
          <p:cNvPr id="7" name="Text 5"/>
          <p:cNvSpPr/>
          <p:nvPr/>
        </p:nvSpPr>
        <p:spPr>
          <a:xfrm>
            <a:off x="9872067" y="3634264"/>
            <a:ext cx="3365302"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Perceptual Loss Benefits</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Improves visual realism by preserving fine details and structural integrity, essential for meteorological use.</a:t>
            </a:r>
            <a:endParaRPr lang="en-US" sz="1750" dirty="0"/>
          </a:p>
        </p:txBody>
      </p:sp>
      <p:sp>
        <p:nvSpPr>
          <p:cNvPr id="9" name="Rectangle 8">
            <a:extLst>
              <a:ext uri="{FF2B5EF4-FFF2-40B4-BE49-F238E27FC236}">
                <a16:creationId xmlns:a16="http://schemas.microsoft.com/office/drawing/2014/main" id="{3C0B6D92-BE09-FA82-6B54-7907BF2E3D61}"/>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256" y="596979"/>
            <a:ext cx="7715488" cy="1275636"/>
          </a:xfrm>
          <a:prstGeom prst="rect">
            <a:avLst/>
          </a:prstGeom>
          <a:noFill/>
          <a:ln/>
        </p:spPr>
        <p:txBody>
          <a:bodyPr wrap="square" lIns="0" tIns="0" rIns="0" bIns="0" rtlCol="0" anchor="t"/>
          <a:lstStyle/>
          <a:p>
            <a:pPr marL="0" indent="0" algn="l">
              <a:lnSpc>
                <a:spcPts val="5000"/>
              </a:lnSpc>
              <a:buNone/>
            </a:pPr>
            <a:r>
              <a:rPr lang="en-US" sz="4000" dirty="0">
                <a:solidFill>
                  <a:srgbClr val="F2F2F3"/>
                </a:solidFill>
                <a:latin typeface="Poppins Light" pitchFamily="34" charset="0"/>
                <a:ea typeface="Poppins Light" pitchFamily="34" charset="-122"/>
                <a:cs typeface="Poppins Light" pitchFamily="34" charset="-120"/>
              </a:rPr>
              <a:t>Evaluation of Competing Deep Learning Models</a:t>
            </a:r>
            <a:endParaRPr lang="en-US" sz="4000" dirty="0"/>
          </a:p>
        </p:txBody>
      </p:sp>
      <p:pic>
        <p:nvPicPr>
          <p:cNvPr id="4" name="Image 1" descr="preencoded.png"/>
          <p:cNvPicPr>
            <a:picLocks noChangeAspect="1"/>
          </p:cNvPicPr>
          <p:nvPr/>
        </p:nvPicPr>
        <p:blipFill>
          <a:blip r:embed="rId4"/>
          <a:stretch>
            <a:fillRect/>
          </a:stretch>
        </p:blipFill>
        <p:spPr>
          <a:xfrm>
            <a:off x="714256" y="2178725"/>
            <a:ext cx="1020485" cy="1502331"/>
          </a:xfrm>
          <a:prstGeom prst="rect">
            <a:avLst/>
          </a:prstGeom>
        </p:spPr>
      </p:pic>
      <p:sp>
        <p:nvSpPr>
          <p:cNvPr id="5" name="Text 1"/>
          <p:cNvSpPr/>
          <p:nvPr/>
        </p:nvSpPr>
        <p:spPr>
          <a:xfrm>
            <a:off x="2040850" y="2382798"/>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Baseline CAE</a:t>
            </a:r>
            <a:endParaRPr lang="en-US" sz="2000" dirty="0"/>
          </a:p>
        </p:txBody>
      </p:sp>
      <p:sp>
        <p:nvSpPr>
          <p:cNvPr id="6" name="Text 2"/>
          <p:cNvSpPr/>
          <p:nvPr/>
        </p:nvSpPr>
        <p:spPr>
          <a:xfrm>
            <a:off x="2040850" y="2824043"/>
            <a:ext cx="6388894" cy="65293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Reconstructs coarse structures but lacks fine texture and smooth transitions.</a:t>
            </a:r>
            <a:endParaRPr lang="en-US" sz="1600" dirty="0"/>
          </a:p>
        </p:txBody>
      </p:sp>
      <p:pic>
        <p:nvPicPr>
          <p:cNvPr id="7" name="Image 2" descr="preencoded.png"/>
          <p:cNvPicPr>
            <a:picLocks noChangeAspect="1"/>
          </p:cNvPicPr>
          <p:nvPr/>
        </p:nvPicPr>
        <p:blipFill>
          <a:blip r:embed="rId5"/>
          <a:stretch>
            <a:fillRect/>
          </a:stretch>
        </p:blipFill>
        <p:spPr>
          <a:xfrm>
            <a:off x="714256" y="3681055"/>
            <a:ext cx="1020485" cy="1224558"/>
          </a:xfrm>
          <a:prstGeom prst="rect">
            <a:avLst/>
          </a:prstGeom>
        </p:spPr>
      </p:pic>
      <p:sp>
        <p:nvSpPr>
          <p:cNvPr id="8" name="Text 3"/>
          <p:cNvSpPr/>
          <p:nvPr/>
        </p:nvSpPr>
        <p:spPr>
          <a:xfrm>
            <a:off x="2040850" y="3885128"/>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GAN-based Model</a:t>
            </a:r>
            <a:endParaRPr lang="en-US" sz="2000" dirty="0"/>
          </a:p>
        </p:txBody>
      </p:sp>
      <p:sp>
        <p:nvSpPr>
          <p:cNvPr id="9" name="Text 4"/>
          <p:cNvSpPr/>
          <p:nvPr/>
        </p:nvSpPr>
        <p:spPr>
          <a:xfrm>
            <a:off x="2040850" y="4326374"/>
            <a:ext cx="6388894" cy="326469"/>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Produces sharper images but sometimes introduces spatial artifacts.</a:t>
            </a:r>
            <a:endParaRPr lang="en-US" sz="1600" dirty="0"/>
          </a:p>
        </p:txBody>
      </p:sp>
      <p:pic>
        <p:nvPicPr>
          <p:cNvPr id="10" name="Image 3" descr="preencoded.png"/>
          <p:cNvPicPr>
            <a:picLocks noChangeAspect="1"/>
          </p:cNvPicPr>
          <p:nvPr/>
        </p:nvPicPr>
        <p:blipFill>
          <a:blip r:embed="rId6"/>
          <a:stretch>
            <a:fillRect/>
          </a:stretch>
        </p:blipFill>
        <p:spPr>
          <a:xfrm>
            <a:off x="714256" y="4905613"/>
            <a:ext cx="1020485" cy="1224558"/>
          </a:xfrm>
          <a:prstGeom prst="rect">
            <a:avLst/>
          </a:prstGeom>
        </p:spPr>
      </p:pic>
      <p:sp>
        <p:nvSpPr>
          <p:cNvPr id="11" name="Text 5"/>
          <p:cNvSpPr/>
          <p:nvPr/>
        </p:nvSpPr>
        <p:spPr>
          <a:xfrm>
            <a:off x="2040850" y="5109686"/>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ConvLSTM</a:t>
            </a:r>
            <a:endParaRPr lang="en-US" sz="2000" dirty="0"/>
          </a:p>
        </p:txBody>
      </p:sp>
      <p:sp>
        <p:nvSpPr>
          <p:cNvPr id="12" name="Text 6"/>
          <p:cNvSpPr/>
          <p:nvPr/>
        </p:nvSpPr>
        <p:spPr>
          <a:xfrm>
            <a:off x="2040850" y="5550932"/>
            <a:ext cx="6388894" cy="326469"/>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Captures temporal continuity but struggles with fine spatial details.</a:t>
            </a:r>
            <a:endParaRPr lang="en-US" sz="1600" dirty="0"/>
          </a:p>
        </p:txBody>
      </p:sp>
      <p:pic>
        <p:nvPicPr>
          <p:cNvPr id="13" name="Image 4" descr="preencoded.png"/>
          <p:cNvPicPr>
            <a:picLocks noChangeAspect="1"/>
          </p:cNvPicPr>
          <p:nvPr/>
        </p:nvPicPr>
        <p:blipFill>
          <a:blip r:embed="rId7"/>
          <a:stretch>
            <a:fillRect/>
          </a:stretch>
        </p:blipFill>
        <p:spPr>
          <a:xfrm>
            <a:off x="714256" y="6130171"/>
            <a:ext cx="1020485" cy="1502331"/>
          </a:xfrm>
          <a:prstGeom prst="rect">
            <a:avLst/>
          </a:prstGeom>
        </p:spPr>
      </p:pic>
      <p:sp>
        <p:nvSpPr>
          <p:cNvPr id="14" name="Text 7"/>
          <p:cNvSpPr/>
          <p:nvPr/>
        </p:nvSpPr>
        <p:spPr>
          <a:xfrm>
            <a:off x="2040850" y="6334244"/>
            <a:ext cx="3083362"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Variational Autoencoder</a:t>
            </a:r>
            <a:endParaRPr lang="en-US" sz="2000" dirty="0"/>
          </a:p>
        </p:txBody>
      </p:sp>
      <p:sp>
        <p:nvSpPr>
          <p:cNvPr id="15" name="Text 8"/>
          <p:cNvSpPr/>
          <p:nvPr/>
        </p:nvSpPr>
        <p:spPr>
          <a:xfrm>
            <a:off x="2040850" y="6775490"/>
            <a:ext cx="6388894" cy="65293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Maintains global coherence but outputs appear washed out and require longer training.</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7702" y="544949"/>
            <a:ext cx="7808595" cy="1192292"/>
          </a:xfrm>
          <a:prstGeom prst="rect">
            <a:avLst/>
          </a:prstGeom>
          <a:noFill/>
          <a:ln/>
        </p:spPr>
        <p:txBody>
          <a:bodyPr wrap="square" lIns="0" tIns="0" rIns="0" bIns="0" rtlCol="0" anchor="t"/>
          <a:lstStyle/>
          <a:p>
            <a:pPr marL="0" indent="0" algn="l">
              <a:lnSpc>
                <a:spcPts val="4650"/>
              </a:lnSpc>
              <a:buNone/>
            </a:pPr>
            <a:r>
              <a:rPr lang="en-US" sz="3750" dirty="0">
                <a:solidFill>
                  <a:srgbClr val="F2F2F3"/>
                </a:solidFill>
                <a:latin typeface="Poppins Light" pitchFamily="34" charset="0"/>
                <a:ea typeface="Poppins Light" pitchFamily="34" charset="-122"/>
                <a:cs typeface="Poppins Light" pitchFamily="34" charset="-120"/>
              </a:rPr>
              <a:t>Performance Metrics and Quantitative Results</a:t>
            </a:r>
            <a:endParaRPr lang="en-US" sz="3750" dirty="0"/>
          </a:p>
        </p:txBody>
      </p:sp>
      <p:sp>
        <p:nvSpPr>
          <p:cNvPr id="4" name="Shape 1"/>
          <p:cNvSpPr/>
          <p:nvPr/>
        </p:nvSpPr>
        <p:spPr>
          <a:xfrm>
            <a:off x="667702" y="2023348"/>
            <a:ext cx="7808595" cy="4836438"/>
          </a:xfrm>
          <a:prstGeom prst="roundRect">
            <a:avLst>
              <a:gd name="adj" fmla="val 1657"/>
            </a:avLst>
          </a:prstGeom>
          <a:noFill/>
          <a:ln w="7620">
            <a:solidFill>
              <a:srgbClr val="FFFFFF">
                <a:alpha val="24000"/>
              </a:srgbClr>
            </a:solidFill>
            <a:prstDash val="solid"/>
          </a:ln>
        </p:spPr>
        <p:txBody>
          <a:bodyPr/>
          <a:lstStyle/>
          <a:p>
            <a:endParaRPr lang="en-US"/>
          </a:p>
        </p:txBody>
      </p:sp>
      <p:sp>
        <p:nvSpPr>
          <p:cNvPr id="5" name="Shape 2"/>
          <p:cNvSpPr/>
          <p:nvPr/>
        </p:nvSpPr>
        <p:spPr>
          <a:xfrm>
            <a:off x="675323" y="2030968"/>
            <a:ext cx="7793355" cy="549235"/>
          </a:xfrm>
          <a:prstGeom prst="rect">
            <a:avLst/>
          </a:prstGeom>
          <a:solidFill>
            <a:srgbClr val="FFFFFF">
              <a:alpha val="4000"/>
            </a:srgbClr>
          </a:solidFill>
          <a:ln/>
        </p:spPr>
        <p:txBody>
          <a:bodyPr/>
          <a:lstStyle/>
          <a:p>
            <a:endParaRPr lang="en-US"/>
          </a:p>
        </p:txBody>
      </p:sp>
      <p:sp>
        <p:nvSpPr>
          <p:cNvPr id="6" name="Text 3"/>
          <p:cNvSpPr/>
          <p:nvPr/>
        </p:nvSpPr>
        <p:spPr>
          <a:xfrm>
            <a:off x="866061" y="2153007"/>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Model</a:t>
            </a:r>
            <a:endParaRPr lang="en-US" sz="1500" dirty="0"/>
          </a:p>
        </p:txBody>
      </p:sp>
      <p:sp>
        <p:nvSpPr>
          <p:cNvPr id="7" name="Text 4"/>
          <p:cNvSpPr/>
          <p:nvPr/>
        </p:nvSpPr>
        <p:spPr>
          <a:xfrm>
            <a:off x="2818209" y="2153007"/>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SSIM ↑</a:t>
            </a:r>
            <a:endParaRPr lang="en-US" sz="1500" dirty="0"/>
          </a:p>
        </p:txBody>
      </p:sp>
      <p:sp>
        <p:nvSpPr>
          <p:cNvPr id="8" name="Text 5"/>
          <p:cNvSpPr/>
          <p:nvPr/>
        </p:nvSpPr>
        <p:spPr>
          <a:xfrm>
            <a:off x="4766548" y="2153007"/>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PSNR (dB) ↑</a:t>
            </a:r>
            <a:endParaRPr lang="en-US" sz="1500" dirty="0"/>
          </a:p>
        </p:txBody>
      </p:sp>
      <p:sp>
        <p:nvSpPr>
          <p:cNvPr id="9" name="Text 6"/>
          <p:cNvSpPr/>
          <p:nvPr/>
        </p:nvSpPr>
        <p:spPr>
          <a:xfrm>
            <a:off x="6714887" y="2153007"/>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LPIPS ↓</a:t>
            </a:r>
            <a:endParaRPr lang="en-US" sz="1500" dirty="0"/>
          </a:p>
        </p:txBody>
      </p:sp>
      <p:sp>
        <p:nvSpPr>
          <p:cNvPr id="10" name="Shape 7"/>
          <p:cNvSpPr/>
          <p:nvPr/>
        </p:nvSpPr>
        <p:spPr>
          <a:xfrm>
            <a:off x="675323" y="2580203"/>
            <a:ext cx="7793355" cy="549235"/>
          </a:xfrm>
          <a:prstGeom prst="rect">
            <a:avLst/>
          </a:prstGeom>
          <a:solidFill>
            <a:srgbClr val="000000">
              <a:alpha val="4000"/>
            </a:srgbClr>
          </a:solidFill>
          <a:ln/>
        </p:spPr>
        <p:txBody>
          <a:bodyPr/>
          <a:lstStyle/>
          <a:p>
            <a:endParaRPr lang="en-US"/>
          </a:p>
        </p:txBody>
      </p:sp>
      <p:sp>
        <p:nvSpPr>
          <p:cNvPr id="11" name="Text 8"/>
          <p:cNvSpPr/>
          <p:nvPr/>
        </p:nvSpPr>
        <p:spPr>
          <a:xfrm>
            <a:off x="866061" y="2702242"/>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Baseline CAE</a:t>
            </a:r>
            <a:endParaRPr lang="en-US" sz="1500" dirty="0"/>
          </a:p>
        </p:txBody>
      </p:sp>
      <p:sp>
        <p:nvSpPr>
          <p:cNvPr id="12" name="Text 9"/>
          <p:cNvSpPr/>
          <p:nvPr/>
        </p:nvSpPr>
        <p:spPr>
          <a:xfrm>
            <a:off x="2818209" y="2702242"/>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0.791</a:t>
            </a:r>
            <a:endParaRPr lang="en-US" sz="1500" dirty="0"/>
          </a:p>
        </p:txBody>
      </p:sp>
      <p:sp>
        <p:nvSpPr>
          <p:cNvPr id="13" name="Text 10"/>
          <p:cNvSpPr/>
          <p:nvPr/>
        </p:nvSpPr>
        <p:spPr>
          <a:xfrm>
            <a:off x="4766548" y="2702242"/>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24.21</a:t>
            </a:r>
            <a:endParaRPr lang="en-US" sz="1500" dirty="0"/>
          </a:p>
        </p:txBody>
      </p:sp>
      <p:sp>
        <p:nvSpPr>
          <p:cNvPr id="14" name="Text 11"/>
          <p:cNvSpPr/>
          <p:nvPr/>
        </p:nvSpPr>
        <p:spPr>
          <a:xfrm>
            <a:off x="6714887" y="2702242"/>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0.211</a:t>
            </a:r>
            <a:endParaRPr lang="en-US" sz="1500" dirty="0"/>
          </a:p>
        </p:txBody>
      </p:sp>
      <p:sp>
        <p:nvSpPr>
          <p:cNvPr id="15" name="Shape 12"/>
          <p:cNvSpPr/>
          <p:nvPr/>
        </p:nvSpPr>
        <p:spPr>
          <a:xfrm>
            <a:off x="675323" y="3129439"/>
            <a:ext cx="7793355" cy="854393"/>
          </a:xfrm>
          <a:prstGeom prst="rect">
            <a:avLst/>
          </a:prstGeom>
          <a:solidFill>
            <a:srgbClr val="FFFFFF">
              <a:alpha val="4000"/>
            </a:srgbClr>
          </a:solidFill>
          <a:ln/>
        </p:spPr>
        <p:txBody>
          <a:bodyPr/>
          <a:lstStyle/>
          <a:p>
            <a:endParaRPr lang="en-US"/>
          </a:p>
        </p:txBody>
      </p:sp>
      <p:sp>
        <p:nvSpPr>
          <p:cNvPr id="16" name="Text 13"/>
          <p:cNvSpPr/>
          <p:nvPr/>
        </p:nvSpPr>
        <p:spPr>
          <a:xfrm>
            <a:off x="866061" y="3251478"/>
            <a:ext cx="1563053"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Proposed CAE + Attention + Wind</a:t>
            </a:r>
            <a:endParaRPr lang="en-US" sz="1500" dirty="0"/>
          </a:p>
        </p:txBody>
      </p:sp>
      <p:sp>
        <p:nvSpPr>
          <p:cNvPr id="17" name="Text 14"/>
          <p:cNvSpPr/>
          <p:nvPr/>
        </p:nvSpPr>
        <p:spPr>
          <a:xfrm>
            <a:off x="2818209" y="3251478"/>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0.864</a:t>
            </a:r>
            <a:endParaRPr lang="en-US" sz="1500" dirty="0"/>
          </a:p>
        </p:txBody>
      </p:sp>
      <p:sp>
        <p:nvSpPr>
          <p:cNvPr id="18" name="Text 15"/>
          <p:cNvSpPr/>
          <p:nvPr/>
        </p:nvSpPr>
        <p:spPr>
          <a:xfrm>
            <a:off x="4766548" y="3251478"/>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26.74</a:t>
            </a:r>
            <a:endParaRPr lang="en-US" sz="1500" dirty="0"/>
          </a:p>
        </p:txBody>
      </p:sp>
      <p:sp>
        <p:nvSpPr>
          <p:cNvPr id="19" name="Text 16"/>
          <p:cNvSpPr/>
          <p:nvPr/>
        </p:nvSpPr>
        <p:spPr>
          <a:xfrm>
            <a:off x="6714887" y="3251478"/>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0.128</a:t>
            </a:r>
            <a:endParaRPr lang="en-US" sz="1500" dirty="0"/>
          </a:p>
        </p:txBody>
      </p:sp>
      <p:sp>
        <p:nvSpPr>
          <p:cNvPr id="20" name="Shape 17"/>
          <p:cNvSpPr/>
          <p:nvPr/>
        </p:nvSpPr>
        <p:spPr>
          <a:xfrm>
            <a:off x="675323" y="3983831"/>
            <a:ext cx="7793355" cy="854393"/>
          </a:xfrm>
          <a:prstGeom prst="rect">
            <a:avLst/>
          </a:prstGeom>
          <a:solidFill>
            <a:srgbClr val="000000">
              <a:alpha val="4000"/>
            </a:srgbClr>
          </a:solidFill>
          <a:ln/>
        </p:spPr>
        <p:txBody>
          <a:bodyPr/>
          <a:lstStyle/>
          <a:p>
            <a:endParaRPr lang="en-US"/>
          </a:p>
        </p:txBody>
      </p:sp>
      <p:sp>
        <p:nvSpPr>
          <p:cNvPr id="21" name="Text 18"/>
          <p:cNvSpPr/>
          <p:nvPr/>
        </p:nvSpPr>
        <p:spPr>
          <a:xfrm>
            <a:off x="866061" y="4105870"/>
            <a:ext cx="1563053"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GAN-based Frame Interpolation</a:t>
            </a:r>
            <a:endParaRPr lang="en-US" sz="1500" dirty="0"/>
          </a:p>
        </p:txBody>
      </p:sp>
      <p:sp>
        <p:nvSpPr>
          <p:cNvPr id="22" name="Text 19"/>
          <p:cNvSpPr/>
          <p:nvPr/>
        </p:nvSpPr>
        <p:spPr>
          <a:xfrm>
            <a:off x="2818209" y="4105870"/>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0.851</a:t>
            </a:r>
            <a:endParaRPr lang="en-US" sz="1500" dirty="0"/>
          </a:p>
        </p:txBody>
      </p:sp>
      <p:sp>
        <p:nvSpPr>
          <p:cNvPr id="23" name="Text 20"/>
          <p:cNvSpPr/>
          <p:nvPr/>
        </p:nvSpPr>
        <p:spPr>
          <a:xfrm>
            <a:off x="4766548" y="4105870"/>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25.93</a:t>
            </a:r>
            <a:endParaRPr lang="en-US" sz="1500" dirty="0"/>
          </a:p>
        </p:txBody>
      </p:sp>
      <p:sp>
        <p:nvSpPr>
          <p:cNvPr id="24" name="Text 21"/>
          <p:cNvSpPr/>
          <p:nvPr/>
        </p:nvSpPr>
        <p:spPr>
          <a:xfrm>
            <a:off x="6714887" y="4105870"/>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0.140</a:t>
            </a:r>
            <a:endParaRPr lang="en-US" sz="1500" dirty="0"/>
          </a:p>
        </p:txBody>
      </p:sp>
      <p:sp>
        <p:nvSpPr>
          <p:cNvPr id="25" name="Shape 22"/>
          <p:cNvSpPr/>
          <p:nvPr/>
        </p:nvSpPr>
        <p:spPr>
          <a:xfrm>
            <a:off x="675323" y="4838224"/>
            <a:ext cx="7793355" cy="854393"/>
          </a:xfrm>
          <a:prstGeom prst="rect">
            <a:avLst/>
          </a:prstGeom>
          <a:solidFill>
            <a:srgbClr val="FFFFFF">
              <a:alpha val="4000"/>
            </a:srgbClr>
          </a:solidFill>
          <a:ln/>
        </p:spPr>
        <p:txBody>
          <a:bodyPr/>
          <a:lstStyle/>
          <a:p>
            <a:endParaRPr lang="en-US"/>
          </a:p>
        </p:txBody>
      </p:sp>
      <p:sp>
        <p:nvSpPr>
          <p:cNvPr id="26" name="Text 23"/>
          <p:cNvSpPr/>
          <p:nvPr/>
        </p:nvSpPr>
        <p:spPr>
          <a:xfrm>
            <a:off x="866061" y="4960263"/>
            <a:ext cx="1563053"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ConvLSTM Autoencoder</a:t>
            </a:r>
            <a:endParaRPr lang="en-US" sz="1500" dirty="0"/>
          </a:p>
        </p:txBody>
      </p:sp>
      <p:sp>
        <p:nvSpPr>
          <p:cNvPr id="27" name="Text 24"/>
          <p:cNvSpPr/>
          <p:nvPr/>
        </p:nvSpPr>
        <p:spPr>
          <a:xfrm>
            <a:off x="2818209" y="4960263"/>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0.839</a:t>
            </a:r>
            <a:endParaRPr lang="en-US" sz="1500" dirty="0"/>
          </a:p>
        </p:txBody>
      </p:sp>
      <p:sp>
        <p:nvSpPr>
          <p:cNvPr id="28" name="Text 25"/>
          <p:cNvSpPr/>
          <p:nvPr/>
        </p:nvSpPr>
        <p:spPr>
          <a:xfrm>
            <a:off x="4766548" y="4960263"/>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25.48</a:t>
            </a:r>
            <a:endParaRPr lang="en-US" sz="1500" dirty="0"/>
          </a:p>
        </p:txBody>
      </p:sp>
      <p:sp>
        <p:nvSpPr>
          <p:cNvPr id="29" name="Text 26"/>
          <p:cNvSpPr/>
          <p:nvPr/>
        </p:nvSpPr>
        <p:spPr>
          <a:xfrm>
            <a:off x="6714887" y="4960263"/>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0.149</a:t>
            </a:r>
            <a:endParaRPr lang="en-US" sz="1500" dirty="0"/>
          </a:p>
        </p:txBody>
      </p:sp>
      <p:sp>
        <p:nvSpPr>
          <p:cNvPr id="30" name="Shape 27"/>
          <p:cNvSpPr/>
          <p:nvPr/>
        </p:nvSpPr>
        <p:spPr>
          <a:xfrm>
            <a:off x="675323" y="5692616"/>
            <a:ext cx="7793355" cy="1159550"/>
          </a:xfrm>
          <a:prstGeom prst="rect">
            <a:avLst/>
          </a:prstGeom>
          <a:solidFill>
            <a:srgbClr val="000000">
              <a:alpha val="4000"/>
            </a:srgbClr>
          </a:solidFill>
          <a:ln/>
        </p:spPr>
        <p:txBody>
          <a:bodyPr/>
          <a:lstStyle/>
          <a:p>
            <a:endParaRPr lang="en-US"/>
          </a:p>
        </p:txBody>
      </p:sp>
      <p:sp>
        <p:nvSpPr>
          <p:cNvPr id="31" name="Text 28"/>
          <p:cNvSpPr/>
          <p:nvPr/>
        </p:nvSpPr>
        <p:spPr>
          <a:xfrm>
            <a:off x="866061" y="5814655"/>
            <a:ext cx="1563053" cy="915472"/>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Variational Autoencoder (VAE)</a:t>
            </a:r>
            <a:endParaRPr lang="en-US" sz="1500" dirty="0"/>
          </a:p>
        </p:txBody>
      </p:sp>
      <p:sp>
        <p:nvSpPr>
          <p:cNvPr id="32" name="Text 29"/>
          <p:cNvSpPr/>
          <p:nvPr/>
        </p:nvSpPr>
        <p:spPr>
          <a:xfrm>
            <a:off x="2818209" y="5814655"/>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0.803</a:t>
            </a:r>
            <a:endParaRPr lang="en-US" sz="1500" dirty="0"/>
          </a:p>
        </p:txBody>
      </p:sp>
      <p:sp>
        <p:nvSpPr>
          <p:cNvPr id="33" name="Text 30"/>
          <p:cNvSpPr/>
          <p:nvPr/>
        </p:nvSpPr>
        <p:spPr>
          <a:xfrm>
            <a:off x="4766548" y="5814655"/>
            <a:ext cx="155924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24.75</a:t>
            </a:r>
            <a:endParaRPr lang="en-US" sz="1500" dirty="0"/>
          </a:p>
        </p:txBody>
      </p:sp>
      <p:sp>
        <p:nvSpPr>
          <p:cNvPr id="34" name="Text 31"/>
          <p:cNvSpPr/>
          <p:nvPr/>
        </p:nvSpPr>
        <p:spPr>
          <a:xfrm>
            <a:off x="6714887" y="5814655"/>
            <a:ext cx="1563053" cy="305157"/>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0.175</a:t>
            </a:r>
            <a:endParaRPr lang="en-US" sz="1500" dirty="0"/>
          </a:p>
        </p:txBody>
      </p:sp>
      <p:sp>
        <p:nvSpPr>
          <p:cNvPr id="35" name="Text 32"/>
          <p:cNvSpPr/>
          <p:nvPr/>
        </p:nvSpPr>
        <p:spPr>
          <a:xfrm>
            <a:off x="667702" y="7074337"/>
            <a:ext cx="7808595" cy="61031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The proposed model achieves the highest SSIM and PSNR scores and the lowest LPIPS, indicating superior perceptual and structural fidelity compared to other architectures.</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Study and Component Impact</a:t>
            </a:r>
            <a:endParaRPr lang="en-US" sz="4450" dirty="0"/>
          </a:p>
        </p:txBody>
      </p:sp>
      <p:sp>
        <p:nvSpPr>
          <p:cNvPr id="4" name="Shape 1"/>
          <p:cNvSpPr/>
          <p:nvPr/>
        </p:nvSpPr>
        <p:spPr>
          <a:xfrm>
            <a:off x="793790" y="2942511"/>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5" name="Text 2"/>
          <p:cNvSpPr/>
          <p:nvPr/>
        </p:nvSpPr>
        <p:spPr>
          <a:xfrm>
            <a:off x="1530906" y="2942511"/>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Self-Attention Importance</a:t>
            </a:r>
            <a:endParaRPr lang="en-US" sz="2200" dirty="0"/>
          </a:p>
        </p:txBody>
      </p:sp>
      <p:sp>
        <p:nvSpPr>
          <p:cNvPr id="6" name="Text 3"/>
          <p:cNvSpPr/>
          <p:nvPr/>
        </p:nvSpPr>
        <p:spPr>
          <a:xfrm>
            <a:off x="1530906" y="3787259"/>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Removing attention reduces the model's ability to focus on dynamic cloud regions, degrading output quality.</a:t>
            </a:r>
            <a:endParaRPr lang="en-US" sz="1750" dirty="0"/>
          </a:p>
        </p:txBody>
      </p:sp>
      <p:sp>
        <p:nvSpPr>
          <p:cNvPr id="7" name="Shape 4"/>
          <p:cNvSpPr/>
          <p:nvPr/>
        </p:nvSpPr>
        <p:spPr>
          <a:xfrm>
            <a:off x="4685467" y="2942511"/>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8" name="Text 5"/>
          <p:cNvSpPr/>
          <p:nvPr/>
        </p:nvSpPr>
        <p:spPr>
          <a:xfrm>
            <a:off x="5422583" y="2942511"/>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Wind Vector Integration</a:t>
            </a:r>
            <a:endParaRPr lang="en-US" sz="2200" dirty="0"/>
          </a:p>
        </p:txBody>
      </p:sp>
      <p:sp>
        <p:nvSpPr>
          <p:cNvPr id="9" name="Text 6"/>
          <p:cNvSpPr/>
          <p:nvPr/>
        </p:nvSpPr>
        <p:spPr>
          <a:xfrm>
            <a:off x="5422583" y="378725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Excluding wind data diminishes spatiotemporal reasoning, leading to less physically accurate frame predictions.</a:t>
            </a:r>
            <a:endParaRPr lang="en-US" sz="1750" dirty="0"/>
          </a:p>
        </p:txBody>
      </p:sp>
      <p:sp>
        <p:nvSpPr>
          <p:cNvPr id="10" name="Shape 7"/>
          <p:cNvSpPr/>
          <p:nvPr/>
        </p:nvSpPr>
        <p:spPr>
          <a:xfrm>
            <a:off x="793790" y="6083737"/>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1530906" y="6083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Combined Effect</a:t>
            </a:r>
            <a:endParaRPr lang="en-US" sz="2200" dirty="0"/>
          </a:p>
        </p:txBody>
      </p:sp>
      <p:sp>
        <p:nvSpPr>
          <p:cNvPr id="12" name="Text 9"/>
          <p:cNvSpPr/>
          <p:nvPr/>
        </p:nvSpPr>
        <p:spPr>
          <a:xfrm>
            <a:off x="1530906" y="657415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Both components are critical for achieving high-fidelity, realistic satellite frame interpolation.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793790" y="823139"/>
            <a:ext cx="13388615"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Computational Efficiency and Practical Deployment</a:t>
            </a:r>
            <a:endParaRPr lang="en-US" sz="4450" dirty="0"/>
          </a:p>
        </p:txBody>
      </p:sp>
      <p:sp>
        <p:nvSpPr>
          <p:cNvPr id="4" name="Shape 1"/>
          <p:cNvSpPr/>
          <p:nvPr/>
        </p:nvSpPr>
        <p:spPr>
          <a:xfrm>
            <a:off x="10517542" y="2240697"/>
            <a:ext cx="3664863"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5" name="Text 2"/>
          <p:cNvSpPr/>
          <p:nvPr/>
        </p:nvSpPr>
        <p:spPr>
          <a:xfrm>
            <a:off x="10751976" y="24751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Training Time</a:t>
            </a:r>
            <a:endParaRPr lang="en-US" sz="2200" dirty="0"/>
          </a:p>
        </p:txBody>
      </p:sp>
      <p:sp>
        <p:nvSpPr>
          <p:cNvPr id="6" name="Text 3"/>
          <p:cNvSpPr/>
          <p:nvPr/>
        </p:nvSpPr>
        <p:spPr>
          <a:xfrm>
            <a:off x="10751976" y="2965549"/>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Baseline CAE trains fastest (~0.5 hrs), VAE longest (~17 hrs), proposed model balances accuracy and efficiency (~1 hr).</a:t>
            </a:r>
            <a:endParaRPr lang="en-US" sz="1750" dirty="0"/>
          </a:p>
        </p:txBody>
      </p:sp>
      <p:sp>
        <p:nvSpPr>
          <p:cNvPr id="7" name="Shape 4"/>
          <p:cNvSpPr/>
          <p:nvPr/>
        </p:nvSpPr>
        <p:spPr>
          <a:xfrm>
            <a:off x="10517542" y="4886028"/>
            <a:ext cx="3664863"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8" name="Text 5"/>
          <p:cNvSpPr/>
          <p:nvPr/>
        </p:nvSpPr>
        <p:spPr>
          <a:xfrm>
            <a:off x="10751976" y="51204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Prediction Speed</a:t>
            </a:r>
            <a:endParaRPr lang="en-US" sz="2200" dirty="0"/>
          </a:p>
        </p:txBody>
      </p:sp>
      <p:sp>
        <p:nvSpPr>
          <p:cNvPr id="9" name="Text 6"/>
          <p:cNvSpPr/>
          <p:nvPr/>
        </p:nvSpPr>
        <p:spPr>
          <a:xfrm>
            <a:off x="10751976" y="5610880"/>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Proposed model predicts intermediate frames in about 1 minute, suitable for real-time meteorological applications.</a:t>
            </a:r>
            <a:endParaRPr lang="en-US" sz="1750" dirty="0"/>
          </a:p>
        </p:txBody>
      </p:sp>
      <p:sp>
        <p:nvSpPr>
          <p:cNvPr id="13" name="Rectangle 12">
            <a:extLst>
              <a:ext uri="{FF2B5EF4-FFF2-40B4-BE49-F238E27FC236}">
                <a16:creationId xmlns:a16="http://schemas.microsoft.com/office/drawing/2014/main" id="{1C39F14A-C46E-B666-A3D5-315FD5D7BE5F}"/>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27CE947-5A42-FC5F-5200-B2120751A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015" y="2714211"/>
            <a:ext cx="8437066" cy="4489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83305"/>
            <a:ext cx="9264968"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and Future Directions</a:t>
            </a:r>
            <a:endParaRPr lang="en-US" sz="4450" dirty="0"/>
          </a:p>
        </p:txBody>
      </p:sp>
      <p:sp>
        <p:nvSpPr>
          <p:cNvPr id="4" name="Shape 1"/>
          <p:cNvSpPr/>
          <p:nvPr/>
        </p:nvSpPr>
        <p:spPr>
          <a:xfrm>
            <a:off x="793790" y="5312688"/>
            <a:ext cx="4120753" cy="226814"/>
          </a:xfrm>
          <a:prstGeom prst="roundRect">
            <a:avLst>
              <a:gd name="adj" fmla="val 42003"/>
            </a:avLst>
          </a:prstGeom>
          <a:solidFill>
            <a:srgbClr val="3D3D42"/>
          </a:solidFill>
          <a:ln w="7620">
            <a:solidFill>
              <a:srgbClr val="56565B"/>
            </a:solidFill>
            <a:prstDash val="solid"/>
          </a:ln>
        </p:spPr>
        <p:txBody>
          <a:bodyPr/>
          <a:lstStyle/>
          <a:p>
            <a:endParaRPr lang="en-US"/>
          </a:p>
        </p:txBody>
      </p:sp>
      <p:sp>
        <p:nvSpPr>
          <p:cNvPr id="5" name="Text 2"/>
          <p:cNvSpPr/>
          <p:nvPr/>
        </p:nvSpPr>
        <p:spPr>
          <a:xfrm>
            <a:off x="793790" y="5879663"/>
            <a:ext cx="3060144"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Innovative Integration</a:t>
            </a:r>
            <a:endParaRPr lang="en-US" sz="2200" dirty="0"/>
          </a:p>
        </p:txBody>
      </p:sp>
      <p:sp>
        <p:nvSpPr>
          <p:cNvPr id="6" name="Text 3"/>
          <p:cNvSpPr/>
          <p:nvPr/>
        </p:nvSpPr>
        <p:spPr>
          <a:xfrm>
            <a:off x="793790" y="6370082"/>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FEIN uniquely combines attention-guided autoencoders with wind vector data to achieve precise cloud motion prediction.</a:t>
            </a:r>
            <a:endParaRPr lang="en-US" sz="1750" dirty="0"/>
          </a:p>
        </p:txBody>
      </p:sp>
      <p:sp>
        <p:nvSpPr>
          <p:cNvPr id="7" name="Shape 4"/>
          <p:cNvSpPr/>
          <p:nvPr/>
        </p:nvSpPr>
        <p:spPr>
          <a:xfrm>
            <a:off x="5254704" y="4972407"/>
            <a:ext cx="4120872" cy="226814"/>
          </a:xfrm>
          <a:prstGeom prst="roundRect">
            <a:avLst>
              <a:gd name="adj" fmla="val 42003"/>
            </a:avLst>
          </a:prstGeom>
          <a:solidFill>
            <a:srgbClr val="3D3D42"/>
          </a:solidFill>
          <a:ln w="7620">
            <a:solidFill>
              <a:srgbClr val="56565B"/>
            </a:solidFill>
            <a:prstDash val="solid"/>
          </a:ln>
        </p:spPr>
        <p:txBody>
          <a:bodyPr/>
          <a:lstStyle/>
          <a:p>
            <a:endParaRPr lang="en-US"/>
          </a:p>
        </p:txBody>
      </p:sp>
      <p:sp>
        <p:nvSpPr>
          <p:cNvPr id="8" name="Text 5"/>
          <p:cNvSpPr/>
          <p:nvPr/>
        </p:nvSpPr>
        <p:spPr>
          <a:xfrm>
            <a:off x="5254704" y="5539383"/>
            <a:ext cx="306407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Superior Performance</a:t>
            </a:r>
            <a:endParaRPr lang="en-US" sz="2200" dirty="0"/>
          </a:p>
        </p:txBody>
      </p:sp>
      <p:sp>
        <p:nvSpPr>
          <p:cNvPr id="9" name="Text 6"/>
          <p:cNvSpPr/>
          <p:nvPr/>
        </p:nvSpPr>
        <p:spPr>
          <a:xfrm>
            <a:off x="5254704" y="6029801"/>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Demonstrates outstanding visual fidelity and physical realism, surpassing existing models as confirmed by quantitative evaluations.</a:t>
            </a:r>
            <a:endParaRPr lang="en-US" sz="1750" dirty="0"/>
          </a:p>
        </p:txBody>
      </p:sp>
      <p:sp>
        <p:nvSpPr>
          <p:cNvPr id="10" name="Shape 7"/>
          <p:cNvSpPr/>
          <p:nvPr/>
        </p:nvSpPr>
        <p:spPr>
          <a:xfrm>
            <a:off x="9715738" y="4632246"/>
            <a:ext cx="4120872" cy="226814"/>
          </a:xfrm>
          <a:prstGeom prst="roundRect">
            <a:avLst>
              <a:gd name="adj" fmla="val 42003"/>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9715738" y="51992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Real-World Impact</a:t>
            </a:r>
            <a:endParaRPr lang="en-US" sz="2200" dirty="0"/>
          </a:p>
        </p:txBody>
      </p:sp>
      <p:sp>
        <p:nvSpPr>
          <p:cNvPr id="12" name="Text 9"/>
          <p:cNvSpPr/>
          <p:nvPr/>
        </p:nvSpPr>
        <p:spPr>
          <a:xfrm>
            <a:off x="9715738" y="5689640"/>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Facilitates advanced satellite-based weather forecasting and environmental monitoring with scalable and practical deployment capabilities.</a:t>
            </a:r>
            <a:endParaRPr lang="en-US" sz="1750" dirty="0"/>
          </a:p>
        </p:txBody>
      </p:sp>
      <p:sp>
        <p:nvSpPr>
          <p:cNvPr id="13" name="Rectangle 12">
            <a:extLst>
              <a:ext uri="{FF2B5EF4-FFF2-40B4-BE49-F238E27FC236}">
                <a16:creationId xmlns:a16="http://schemas.microsoft.com/office/drawing/2014/main" id="{75504796-3574-F222-6B44-C1BC5566596D}"/>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13098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Team Members </a:t>
            </a:r>
            <a:endParaRPr lang="en-US" sz="4450" dirty="0"/>
          </a:p>
        </p:txBody>
      </p:sp>
      <p:sp>
        <p:nvSpPr>
          <p:cNvPr id="3" name="Text 1"/>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Yash Agarwal</a:t>
            </a:r>
            <a:r>
              <a:rPr lang="en-US" sz="1750" dirty="0">
                <a:solidFill>
                  <a:srgbClr val="E5E0DF"/>
                </a:solidFill>
                <a:latin typeface="Roboto Light" pitchFamily="34" charset="0"/>
                <a:ea typeface="Roboto Light" pitchFamily="34" charset="-122"/>
                <a:cs typeface="Roboto Light" pitchFamily="34" charset="-120"/>
              </a:rPr>
              <a:t> (22BCE1044) – yash.agarwal2022b@vitstudent.ac.in</a:t>
            </a:r>
            <a:endParaRPr lang="en-US" sz="1750" dirty="0"/>
          </a:p>
        </p:txBody>
      </p:sp>
      <p:sp>
        <p:nvSpPr>
          <p:cNvPr id="4" name="Text 2"/>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Mehul Dhingra</a:t>
            </a:r>
            <a:r>
              <a:rPr lang="en-US" sz="1750" dirty="0">
                <a:solidFill>
                  <a:srgbClr val="E5E0DF"/>
                </a:solidFill>
                <a:latin typeface="Roboto Light" pitchFamily="34" charset="0"/>
                <a:ea typeface="Roboto Light" pitchFamily="34" charset="-122"/>
                <a:cs typeface="Roboto Light" pitchFamily="34" charset="-120"/>
              </a:rPr>
              <a:t> (22BCE1008) – mehul.dhingra2022@vitstudent.ac.in</a:t>
            </a:r>
            <a:endParaRPr lang="en-US" sz="1750" dirty="0"/>
          </a:p>
        </p:txBody>
      </p:sp>
      <p:sp>
        <p:nvSpPr>
          <p:cNvPr id="5" name="Rectangle 4">
            <a:extLst>
              <a:ext uri="{FF2B5EF4-FFF2-40B4-BE49-F238E27FC236}">
                <a16:creationId xmlns:a16="http://schemas.microsoft.com/office/drawing/2014/main" id="{220492B7-FC10-4A46-99B6-159384731E96}"/>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688788"/>
            <a:ext cx="8952548"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Dataset and Service References</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Leaflet:</a:t>
            </a:r>
            <a:r>
              <a:rPr lang="en-US" sz="1750" dirty="0">
                <a:solidFill>
                  <a:srgbClr val="E5E0DF"/>
                </a:solidFill>
                <a:latin typeface="Roboto Light" pitchFamily="34" charset="0"/>
                <a:ea typeface="Roboto Light" pitchFamily="34" charset="-122"/>
                <a:cs typeface="Roboto Light" pitchFamily="34" charset="-120"/>
              </a:rPr>
              <a:t> </a:t>
            </a:r>
            <a:r>
              <a:rPr lang="en-US" sz="1750" u="sng" dirty="0">
                <a:solidFill>
                  <a:srgbClr val="F2F2F3"/>
                </a:solidFill>
                <a:latin typeface="Roboto Light" pitchFamily="34" charset="0"/>
                <a:ea typeface="Roboto Light" pitchFamily="34" charset="-122"/>
                <a:cs typeface="Roboto Light" pitchFamily="34" charset="-120"/>
                <a:hlinkClick r:id="rId3">
                  <a:extLst>
                    <a:ext uri="{A12FA001-AC4F-418D-AE19-62706E023703}">
                      <ahyp:hlinkClr xmlns:ahyp="http://schemas.microsoft.com/office/drawing/2018/hyperlinkcolor" val="tx"/>
                    </a:ext>
                  </a:extLst>
                </a:hlinkClick>
              </a:rPr>
              <a:t>Open-source JavaScript library for interactive maps and geospatial data</a:t>
            </a: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MOSDAC Dataset:</a:t>
            </a:r>
            <a:r>
              <a:rPr lang="en-US" sz="1750" dirty="0">
                <a:solidFill>
                  <a:srgbClr val="E5E0DF"/>
                </a:solidFill>
                <a:latin typeface="Roboto Light" pitchFamily="34" charset="0"/>
                <a:ea typeface="Roboto Light" pitchFamily="34" charset="-122"/>
                <a:cs typeface="Roboto Light" pitchFamily="34" charset="-120"/>
              </a:rPr>
              <a:t> </a:t>
            </a:r>
            <a:r>
              <a:rPr lang="en-US" sz="1750" u="sng" dirty="0">
                <a:solidFill>
                  <a:srgbClr val="F2F2F3"/>
                </a:solidFill>
                <a:latin typeface="Roboto Light" pitchFamily="34" charset="0"/>
                <a:ea typeface="Roboto Light" pitchFamily="34" charset="-122"/>
                <a:cs typeface="Roboto Light" pitchFamily="34" charset="-120"/>
                <a:hlinkClick r:id="rId4">
                  <a:extLst>
                    <a:ext uri="{A12FA001-AC4F-418D-AE19-62706E023703}">
                      <ahyp:hlinkClr xmlns:ahyp="http://schemas.microsoft.com/office/drawing/2018/hyperlinkcolor" val="tx"/>
                    </a:ext>
                  </a:extLst>
                </a:hlinkClick>
              </a:rPr>
              <a:t>Satellite data source providing meteorological observations and imagery</a:t>
            </a: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Web Map Service (WMS):</a:t>
            </a:r>
            <a:r>
              <a:rPr lang="en-US" sz="1750" dirty="0">
                <a:solidFill>
                  <a:srgbClr val="E5E0DF"/>
                </a:solidFill>
                <a:latin typeface="Roboto Light" pitchFamily="34" charset="0"/>
                <a:ea typeface="Roboto Light" pitchFamily="34" charset="-122"/>
                <a:cs typeface="Roboto Light" pitchFamily="34" charset="-120"/>
              </a:rPr>
              <a:t> </a:t>
            </a:r>
            <a:r>
              <a:rPr lang="en-US" sz="1750" u="sng" dirty="0">
                <a:solidFill>
                  <a:srgbClr val="F2F2F3"/>
                </a:solidFill>
                <a:latin typeface="Roboto Light" pitchFamily="34" charset="0"/>
                <a:ea typeface="Roboto Light" pitchFamily="34" charset="-122"/>
                <a:cs typeface="Roboto Light" pitchFamily="34" charset="-120"/>
                <a:hlinkClick r:id="rId5">
                  <a:extLst>
                    <a:ext uri="{A12FA001-AC4F-418D-AE19-62706E023703}">
                      <ahyp:hlinkClr xmlns:ahyp="http://schemas.microsoft.com/office/drawing/2018/hyperlinkcolor" val="tx"/>
                    </a:ext>
                  </a:extLst>
                </a:hlinkClick>
              </a:rPr>
              <a:t>Standard protocol for serving georeferenced map images over the internet</a:t>
            </a:r>
            <a:r>
              <a:rPr lang="en-US" sz="1750" dirty="0">
                <a:solidFill>
                  <a:srgbClr val="E5E0DF"/>
                </a:solidFill>
                <a:latin typeface="Roboto Light" pitchFamily="34" charset="0"/>
                <a:ea typeface="Roboto Light" pitchFamily="34" charset="-122"/>
                <a:cs typeface="Roboto Light" pitchFamily="34" charset="-120"/>
              </a:rPr>
              <a:t>.</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These services enable integration and visualization of accurate weather data layers.</a:t>
            </a:r>
            <a:endParaRPr lang="en-US" sz="1750" dirty="0"/>
          </a:p>
        </p:txBody>
      </p:sp>
      <p:sp>
        <p:nvSpPr>
          <p:cNvPr id="7" name="Rectangle 6">
            <a:extLst>
              <a:ext uri="{FF2B5EF4-FFF2-40B4-BE49-F238E27FC236}">
                <a16:creationId xmlns:a16="http://schemas.microsoft.com/office/drawing/2014/main" id="{42ABC169-5FE0-1476-ADFA-0975048DF839}"/>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4631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Problem Statement</a:t>
            </a:r>
            <a:endParaRPr lang="en-US" sz="4450" dirty="0"/>
          </a:p>
        </p:txBody>
      </p:sp>
      <p:sp>
        <p:nvSpPr>
          <p:cNvPr id="3" name="Text 1"/>
          <p:cNvSpPr/>
          <p:nvPr/>
        </p:nvSpPr>
        <p:spPr>
          <a:xfrm>
            <a:off x="793790" y="3108722"/>
            <a:ext cx="13042821" cy="3174563"/>
          </a:xfrm>
          <a:prstGeom prst="rect">
            <a:avLst/>
          </a:prstGeom>
          <a:noFill/>
          <a:ln/>
        </p:spPr>
        <p:txBody>
          <a:bodyPr wrap="square" lIns="0" tIns="0" rIns="0" bIns="0" rtlCol="0" anchor="t"/>
          <a:lstStyle/>
          <a:p>
            <a:pPr marL="0" indent="0" algn="l">
              <a:lnSpc>
                <a:spcPts val="3550"/>
              </a:lnSpc>
              <a:buNone/>
            </a:pPr>
            <a:r>
              <a:rPr lang="en-US" sz="2200" dirty="0">
                <a:solidFill>
                  <a:srgbClr val="E5E0DF"/>
                </a:solidFill>
                <a:latin typeface="Roboto Light" pitchFamily="34" charset="0"/>
                <a:ea typeface="Roboto Light" pitchFamily="34" charset="-122"/>
                <a:cs typeface="Roboto Light" pitchFamily="34" charset="-120"/>
              </a:rPr>
              <a:t>Web Map Services (WMS) often provide satellite imagery at fixed intervals, such as every 30 minutes, which limits the ability to visualize rapidly evolving and deformable phenomena like cloud movement. This coarse temporal resolution results in choppy animations that hinder effective interpretation. While commercial platforms like Mapbox offer built-in support for video overlays, implementing similar functionality using open-source libraries like OpenLayers or Leaflet is non-trivial and lacks native support. Additionally, no integrated solution currently exists that combines AI-based frame interpolation with real-time, browser-based visualization on open-source WebGIS platforms.</a:t>
            </a:r>
            <a:endParaRPr lang="en-US" sz="2200" dirty="0"/>
          </a:p>
        </p:txBody>
      </p:sp>
      <p:sp>
        <p:nvSpPr>
          <p:cNvPr id="4" name="Rectangle 3">
            <a:extLst>
              <a:ext uri="{FF2B5EF4-FFF2-40B4-BE49-F238E27FC236}">
                <a16:creationId xmlns:a16="http://schemas.microsoft.com/office/drawing/2014/main" id="{A5561206-4A39-8475-0B09-68EAC9987AD2}"/>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44482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Proposed Solution</a:t>
            </a:r>
            <a:endParaRPr lang="en-US" sz="4450" dirty="0"/>
          </a:p>
        </p:txBody>
      </p:sp>
      <p:sp>
        <p:nvSpPr>
          <p:cNvPr id="3" name="Text 1"/>
          <p:cNvSpPr/>
          <p:nvPr/>
        </p:nvSpPr>
        <p:spPr>
          <a:xfrm>
            <a:off x="793790" y="3607237"/>
            <a:ext cx="13042821"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We propose the development of an AI-powered system that generates smooth, high-temporal-resolution animations from low-frequency satellite imagery by interpolating intermediate frames (e.g., generating one frame per minute from 30-minute intervals). This video output will be seamlessly integrated into a browser-based interactive map using OpenLayers (version 6 or higher), enabling users to visualize dynamic phenomena like cloud motion in a fluid and continuous manner. The system will support OGC-compliant WMS services and be optimized for WebGIS platforms such as VEDAS, MOSDAC, and BHUVAN. Optional use of on-device GPU/NPU acceleration will be explored for enhanced performance on modern desktop and mobile devices.</a:t>
            </a:r>
            <a:endParaRPr lang="en-US" sz="1750" dirty="0"/>
          </a:p>
        </p:txBody>
      </p:sp>
      <p:sp>
        <p:nvSpPr>
          <p:cNvPr id="4" name="Rectangle 3">
            <a:extLst>
              <a:ext uri="{FF2B5EF4-FFF2-40B4-BE49-F238E27FC236}">
                <a16:creationId xmlns:a16="http://schemas.microsoft.com/office/drawing/2014/main" id="{D01C8D10-80D8-6F9B-E090-7D332B67C32F}"/>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818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a:t>
            </a:r>
            <a:endParaRPr lang="en-US" sz="4450" dirty="0"/>
          </a:p>
        </p:txBody>
      </p:sp>
      <p:sp>
        <p:nvSpPr>
          <p:cNvPr id="4" name="Text 1"/>
          <p:cNvSpPr/>
          <p:nvPr/>
        </p:nvSpPr>
        <p:spPr>
          <a:xfrm>
            <a:off x="6280190" y="2697123"/>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Cloud motion prediction is vital for weather forecasting, disaster monitoring, and environmental analysis. This research introduces the Flow Enhanced Interpolation Network (FEIN), a deep learning framework that uses attention-guided autoencoders to predict intermediate satellite frames with high temporal and spatial fidelity. FEIN integrates satellite imagery and wind vector data to model complex cloud movements influenced by atmospheric dynamics.</a:t>
            </a:r>
            <a:endParaRPr lang="en-US" sz="1750" dirty="0"/>
          </a:p>
        </p:txBody>
      </p:sp>
      <p:sp>
        <p:nvSpPr>
          <p:cNvPr id="5" name="Text 2"/>
          <p:cNvSpPr/>
          <p:nvPr/>
        </p:nvSpPr>
        <p:spPr>
          <a:xfrm>
            <a:off x="6280190" y="549259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By combining visual and meteorological cues, FEIN advances satellite-based frame interpolation, enabling real-time visualization and prediction of cloud dynamics with improved accuracy and realism.</a:t>
            </a:r>
            <a:endParaRPr lang="en-US" sz="1750" dirty="0"/>
          </a:p>
        </p:txBody>
      </p:sp>
      <p:sp>
        <p:nvSpPr>
          <p:cNvPr id="6" name="Rectangle 5">
            <a:extLst>
              <a:ext uri="{FF2B5EF4-FFF2-40B4-BE49-F238E27FC236}">
                <a16:creationId xmlns:a16="http://schemas.microsoft.com/office/drawing/2014/main" id="{DFB0AE27-6095-C106-2485-6B47562BBBA4}"/>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8509"/>
            <a:ext cx="11734681"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 to FEIN and Dataset Overview</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FEIN Architecture</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FEIN uses a dual-branch autoencoder with attention mechanisms to process satellite images and wind vector maps independently. It captures spatial-temporal features and fuses them to generate realistic intermediate frames.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itchFamily="34" charset="0"/>
                <a:ea typeface="Poppins Light" pitchFamily="34" charset="-122"/>
                <a:cs typeface="Poppins Light" pitchFamily="34" charset="-120"/>
              </a:rPr>
              <a:t>Dataset Preparation</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Over 10,000 satellite images and wind maps were curated, resized to 256×256 pixels, and converted to grayscale. Wind arrows were converted to 2D vector fields aligned with infrared images for synchronized training.</a:t>
            </a:r>
            <a:endParaRPr lang="en-US" sz="1750" dirty="0"/>
          </a:p>
        </p:txBody>
      </p:sp>
      <p:sp>
        <p:nvSpPr>
          <p:cNvPr id="7" name="Rectangle 6">
            <a:extLst>
              <a:ext uri="{FF2B5EF4-FFF2-40B4-BE49-F238E27FC236}">
                <a16:creationId xmlns:a16="http://schemas.microsoft.com/office/drawing/2014/main" id="{5042AEA5-4ABD-5AC3-F3A5-3634CA8F9870}"/>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0047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Dataset Description</a:t>
            </a:r>
            <a:endParaRPr lang="en-US" sz="4450" dirty="0"/>
          </a:p>
        </p:txBody>
      </p:sp>
      <p:sp>
        <p:nvSpPr>
          <p:cNvPr id="3" name="Text 1"/>
          <p:cNvSpPr/>
          <p:nvPr/>
        </p:nvSpPr>
        <p:spPr>
          <a:xfrm>
            <a:off x="793790" y="3062883"/>
            <a:ext cx="13042821" cy="326612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For this study, a custom dataset of over 10,000 satellite images was curated to support the development of a wind-aware frame interpolation model. The dataset includes two key types of imagery: (i) infrared brightness temperature (BT) images from the Asia Sector, which reveal cloud and temperature dynamics, and (ii) graphical wind maps showing direction and magnitude. Each image pair was resized to 256×256 pixels, converted to grayscale, and normalized to a [0, 1] range. Wind arrows were algorithmically converted into 2D wind vectors using trigonometric decomposition, generating dense vector fields aligned with corresponding infrared frames. Spatial and temporal alignment ensured that each pixel represented the same geographic location across both modalities. Data was organized into triplets—two sequential infrared frames (30 minutes apart) and one wind vector field—captured as NumPy arrays. This structure enabled the model to learn motion patterns and environmental dynamics critical for interpolating realistic intermediate satellite frames.</a:t>
            </a:r>
            <a:endParaRPr lang="en-US" sz="1750" dirty="0"/>
          </a:p>
        </p:txBody>
      </p:sp>
      <p:sp>
        <p:nvSpPr>
          <p:cNvPr id="4" name="Rectangle 3">
            <a:extLst>
              <a:ext uri="{FF2B5EF4-FFF2-40B4-BE49-F238E27FC236}">
                <a16:creationId xmlns:a16="http://schemas.microsoft.com/office/drawing/2014/main" id="{619A01A6-CD46-C4A2-1CBB-FBAB8F5C1316}"/>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141738"/>
          </a:xfrm>
          <a:prstGeom prst="rect">
            <a:avLst/>
          </a:prstGeom>
        </p:spPr>
      </p:pic>
      <p:sp>
        <p:nvSpPr>
          <p:cNvPr id="3" name="Shape 0"/>
          <p:cNvSpPr/>
          <p:nvPr/>
        </p:nvSpPr>
        <p:spPr>
          <a:xfrm>
            <a:off x="0" y="0"/>
            <a:ext cx="14630400" cy="9141738"/>
          </a:xfrm>
          <a:prstGeom prst="rect">
            <a:avLst/>
          </a:prstGeom>
          <a:solidFill>
            <a:srgbClr val="050505">
              <a:alpha val="80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640080" y="708660"/>
            <a:ext cx="6451997" cy="6878598"/>
          </a:xfrm>
          <a:prstGeom prst="rect">
            <a:avLst/>
          </a:prstGeom>
        </p:spPr>
      </p:pic>
      <p:pic>
        <p:nvPicPr>
          <p:cNvPr id="5" name="Image 2" descr="preencoded.png"/>
          <p:cNvPicPr>
            <a:picLocks noChangeAspect="1"/>
          </p:cNvPicPr>
          <p:nvPr/>
        </p:nvPicPr>
        <p:blipFill>
          <a:blip r:embed="rId5"/>
          <a:stretch>
            <a:fillRect/>
          </a:stretch>
        </p:blipFill>
        <p:spPr>
          <a:xfrm>
            <a:off x="7545943" y="708660"/>
            <a:ext cx="5568910" cy="5568910"/>
          </a:xfrm>
          <a:prstGeom prst="rect">
            <a:avLst/>
          </a:prstGeom>
        </p:spPr>
      </p:pic>
      <p:sp>
        <p:nvSpPr>
          <p:cNvPr id="6" name="Text 1"/>
          <p:cNvSpPr/>
          <p:nvPr/>
        </p:nvSpPr>
        <p:spPr>
          <a:xfrm>
            <a:off x="640080" y="8067318"/>
            <a:ext cx="4572119" cy="571500"/>
          </a:xfrm>
          <a:prstGeom prst="rect">
            <a:avLst/>
          </a:prstGeom>
          <a:noFill/>
          <a:ln/>
        </p:spPr>
        <p:txBody>
          <a:bodyPr wrap="none" lIns="0" tIns="0" rIns="0" bIns="0" rtlCol="0" anchor="t"/>
          <a:lstStyle/>
          <a:p>
            <a:pPr marL="0" indent="0" algn="l">
              <a:lnSpc>
                <a:spcPts val="4500"/>
              </a:lnSpc>
              <a:buNone/>
            </a:pPr>
            <a:endParaRPr 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748189"/>
            <a:ext cx="13382115"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Model Architecture and Attention Mechanism</a:t>
            </a:r>
            <a:endParaRPr lang="en-US" sz="4450" dirty="0"/>
          </a:p>
        </p:txBody>
      </p:sp>
      <p:sp>
        <p:nvSpPr>
          <p:cNvPr id="4" name="Shape 1"/>
          <p:cNvSpPr/>
          <p:nvPr/>
        </p:nvSpPr>
        <p:spPr>
          <a:xfrm>
            <a:off x="793790" y="2349850"/>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5" name="Text 2"/>
          <p:cNvSpPr/>
          <p:nvPr/>
        </p:nvSpPr>
        <p:spPr>
          <a:xfrm>
            <a:off x="1530906" y="2349850"/>
            <a:ext cx="2881313"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Multi-Input Encoders</a:t>
            </a:r>
            <a:endParaRPr lang="en-US" sz="2200" dirty="0"/>
          </a:p>
        </p:txBody>
      </p:sp>
      <p:sp>
        <p:nvSpPr>
          <p:cNvPr id="6" name="Text 3"/>
          <p:cNvSpPr/>
          <p:nvPr/>
        </p:nvSpPr>
        <p:spPr>
          <a:xfrm>
            <a:off x="1530906" y="2840269"/>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Separate convolutional encoders extract features from satellite images and wind vectors, capturing visual and physical cues.</a:t>
            </a:r>
            <a:endParaRPr lang="en-US" sz="1750" dirty="0"/>
          </a:p>
        </p:txBody>
      </p:sp>
      <p:sp>
        <p:nvSpPr>
          <p:cNvPr id="7" name="Shape 4"/>
          <p:cNvSpPr/>
          <p:nvPr/>
        </p:nvSpPr>
        <p:spPr>
          <a:xfrm>
            <a:off x="4986665" y="2359498"/>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8" name="Text 5"/>
          <p:cNvSpPr/>
          <p:nvPr/>
        </p:nvSpPr>
        <p:spPr>
          <a:xfrm>
            <a:off x="5610374" y="2349850"/>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Self-Attention Module</a:t>
            </a:r>
            <a:endParaRPr lang="en-US" sz="2200" dirty="0"/>
          </a:p>
        </p:txBody>
      </p:sp>
      <p:sp>
        <p:nvSpPr>
          <p:cNvPr id="9" name="Text 6"/>
          <p:cNvSpPr/>
          <p:nvPr/>
        </p:nvSpPr>
        <p:spPr>
          <a:xfrm>
            <a:off x="5610373" y="3071382"/>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Focuses on regions with significant temporal changes, enabling the model to learn non-linear cloud dynamics effectively.</a:t>
            </a:r>
            <a:endParaRPr lang="en-US" sz="1750" dirty="0"/>
          </a:p>
        </p:txBody>
      </p:sp>
      <p:sp>
        <p:nvSpPr>
          <p:cNvPr id="10" name="Shape 7"/>
          <p:cNvSpPr/>
          <p:nvPr/>
        </p:nvSpPr>
        <p:spPr>
          <a:xfrm>
            <a:off x="9179540" y="2349850"/>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9755096" y="24079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Decoder Fusion</a:t>
            </a:r>
            <a:endParaRPr lang="en-US" sz="2200" dirty="0"/>
          </a:p>
        </p:txBody>
      </p:sp>
      <p:sp>
        <p:nvSpPr>
          <p:cNvPr id="12" name="Text 9"/>
          <p:cNvSpPr/>
          <p:nvPr/>
        </p:nvSpPr>
        <p:spPr>
          <a:xfrm>
            <a:off x="9798055" y="2869800"/>
            <a:ext cx="3073884"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Concatenates attention-enhanced image features with wind data to reconstruct intermediate frames that reflect real atmospheric motion.</a:t>
            </a:r>
            <a:endParaRPr lang="en-US" sz="1750" dirty="0"/>
          </a:p>
        </p:txBody>
      </p:sp>
      <p:sp>
        <p:nvSpPr>
          <p:cNvPr id="17" name="Rectangle 16">
            <a:extLst>
              <a:ext uri="{FF2B5EF4-FFF2-40B4-BE49-F238E27FC236}">
                <a16:creationId xmlns:a16="http://schemas.microsoft.com/office/drawing/2014/main" id="{995AF434-4EB1-DB93-2AE0-9E126A37D281}"/>
              </a:ext>
            </a:extLst>
          </p:cNvPr>
          <p:cNvSpPr/>
          <p:nvPr/>
        </p:nvSpPr>
        <p:spPr>
          <a:xfrm>
            <a:off x="12417444" y="7393332"/>
            <a:ext cx="2126386" cy="7791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group of white squares with black text&#10;&#10;AI-generated content may be incorrect.">
            <a:extLst>
              <a:ext uri="{FF2B5EF4-FFF2-40B4-BE49-F238E27FC236}">
                <a16:creationId xmlns:a16="http://schemas.microsoft.com/office/drawing/2014/main" id="{27667270-A264-38FC-D1B8-38CDC605C2A9}"/>
              </a:ext>
            </a:extLst>
          </p:cNvPr>
          <p:cNvPicPr>
            <a:picLocks noChangeAspect="1"/>
          </p:cNvPicPr>
          <p:nvPr/>
        </p:nvPicPr>
        <p:blipFill>
          <a:blip r:embed="rId3"/>
          <a:stretch>
            <a:fillRect/>
          </a:stretch>
        </p:blipFill>
        <p:spPr>
          <a:xfrm>
            <a:off x="2008899" y="4654782"/>
            <a:ext cx="10751872" cy="3467301"/>
          </a:xfrm>
          <a:prstGeom prst="rect">
            <a:avLst/>
          </a:prstGeom>
        </p:spPr>
      </p:pic>
      <p:sp>
        <p:nvSpPr>
          <p:cNvPr id="24" name="Text 9">
            <a:extLst>
              <a:ext uri="{FF2B5EF4-FFF2-40B4-BE49-F238E27FC236}">
                <a16:creationId xmlns:a16="http://schemas.microsoft.com/office/drawing/2014/main" id="{1445AE9D-F4F8-1FCE-09DA-39C1AEE3CF18}"/>
              </a:ext>
            </a:extLst>
          </p:cNvPr>
          <p:cNvSpPr/>
          <p:nvPr/>
        </p:nvSpPr>
        <p:spPr>
          <a:xfrm>
            <a:off x="6169726" y="7561491"/>
            <a:ext cx="3073884"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Architecture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1532</Words>
  <Application>Microsoft Office PowerPoint</Application>
  <PresentationFormat>Custom</PresentationFormat>
  <Paragraphs>149</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Poppins Light</vt:lpstr>
      <vt:lpstr>Roboto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Mehul D</cp:lastModifiedBy>
  <cp:revision>2</cp:revision>
  <dcterms:created xsi:type="dcterms:W3CDTF">2025-04-23T10:37:59Z</dcterms:created>
  <dcterms:modified xsi:type="dcterms:W3CDTF">2025-04-23T19:00:50Z</dcterms:modified>
</cp:coreProperties>
</file>